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039AD2-2FF9-4913-8ACA-D366C5759BEC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095938A-203A-492B-97EC-38D170CA8A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416824" cy="1295400"/>
          </a:xfrm>
        </p:spPr>
        <p:txBody>
          <a:bodyPr>
            <a:normAutofit fontScale="90000"/>
          </a:bodyPr>
          <a:lstStyle/>
          <a:p>
            <a:r>
              <a:rPr lang="ru-RU" dirty="0"/>
              <a:t>Благотворительность купечества Томской губернии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7128792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Выполнили ученики 8 а класса МКОУ ВСОШ №4 г. Томска </a:t>
            </a:r>
            <a:r>
              <a:rPr lang="ru-RU" dirty="0" err="1" smtClean="0"/>
              <a:t>Белогуров</a:t>
            </a:r>
            <a:r>
              <a:rPr lang="ru-RU" dirty="0" smtClean="0"/>
              <a:t> С.А., </a:t>
            </a:r>
            <a:r>
              <a:rPr lang="ru-RU" dirty="0" err="1" smtClean="0"/>
              <a:t>Нукрадзе</a:t>
            </a:r>
            <a:r>
              <a:rPr lang="ru-RU" dirty="0" smtClean="0"/>
              <a:t> П.А., Третьяков В.Ю.</a:t>
            </a:r>
          </a:p>
          <a:p>
            <a:r>
              <a:rPr lang="ru-RU" dirty="0" smtClean="0"/>
              <a:t>Руководитель: учитель русского языка и литературы Р.Б. Щетинин</a:t>
            </a:r>
          </a:p>
        </p:txBody>
      </p:sp>
    </p:spTree>
    <p:extLst>
      <p:ext uri="{BB962C8B-B14F-4D97-AF65-F5344CB8AC3E}">
        <p14:creationId xmlns:p14="http://schemas.microsoft.com/office/powerpoint/2010/main" val="35858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Е.К. </a:t>
            </a:r>
            <a:r>
              <a:rPr lang="ru-RU" dirty="0" err="1" smtClean="0"/>
              <a:t>Нулошникова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/>
              <a:t>В 1834 г. Купеческою вдовою Е.К. </a:t>
            </a:r>
            <a:r>
              <a:rPr lang="ru-RU" dirty="0" err="1"/>
              <a:t>Нулошниковой</a:t>
            </a:r>
            <a:r>
              <a:rPr lang="ru-RU" dirty="0"/>
              <a:t> в пользу будущей домовой архиерейской церкви пожертвован был каменный двухэтажный дом с постройками и землей, оцененный в 25000 рублей. Дом этот стал одной из арендных статей архиерейского дома: сдавался сначала под присутственные места, а затем в нем размещалась духовная семинария.</a:t>
            </a:r>
          </a:p>
        </p:txBody>
      </p:sp>
    </p:spTree>
    <p:extLst>
      <p:ext uri="{BB962C8B-B14F-4D97-AF65-F5344CB8AC3E}">
        <p14:creationId xmlns:p14="http://schemas.microsoft.com/office/powerpoint/2010/main" val="23291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С.С. </a:t>
            </a:r>
            <a:r>
              <a:rPr lang="ru-RU" dirty="0" err="1"/>
              <a:t>Валгусов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/>
              <a:t>Он построил </a:t>
            </a:r>
            <a:r>
              <a:rPr lang="ru-RU" dirty="0"/>
              <a:t>на собственные </a:t>
            </a:r>
            <a:r>
              <a:rPr lang="ru-RU" dirty="0" smtClean="0"/>
              <a:t>средства </a:t>
            </a:r>
            <a:r>
              <a:rPr lang="ru-RU" dirty="0"/>
              <a:t>в деревне </a:t>
            </a:r>
            <a:r>
              <a:rPr lang="ru-RU" dirty="0" err="1"/>
              <a:t>Зоркальцево</a:t>
            </a:r>
            <a:r>
              <a:rPr lang="ru-RU" dirty="0"/>
              <a:t> </a:t>
            </a:r>
            <a:r>
              <a:rPr lang="ru-RU" dirty="0" err="1"/>
              <a:t>Нелюбинской</a:t>
            </a:r>
            <a:r>
              <a:rPr lang="ru-RU" dirty="0"/>
              <a:t> волости Томского округа церковь и «вложил на предмет обеспечения причта оной приличную </a:t>
            </a:r>
            <a:r>
              <a:rPr lang="ru-RU" dirty="0" smtClean="0"/>
              <a:t>сумму».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8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Троицкий кафедральный собор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200400" cy="3366864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b="1" i="1" dirty="0" smtClean="0"/>
              <a:t>Пожертвовали:</a:t>
            </a:r>
          </a:p>
          <a:p>
            <a:r>
              <a:rPr lang="ru-RU" dirty="0"/>
              <a:t>П.В. </a:t>
            </a:r>
            <a:r>
              <a:rPr lang="ru-RU" dirty="0" smtClean="0"/>
              <a:t>Михайлов;</a:t>
            </a:r>
          </a:p>
          <a:p>
            <a:r>
              <a:rPr lang="ru-RU" dirty="0"/>
              <a:t>И.Д. </a:t>
            </a:r>
            <a:r>
              <a:rPr lang="ru-RU" dirty="0" smtClean="0"/>
              <a:t>Асташев;</a:t>
            </a:r>
          </a:p>
          <a:p>
            <a:r>
              <a:rPr lang="ru-RU" dirty="0" smtClean="0"/>
              <a:t>Ф.А. Горохов;</a:t>
            </a:r>
          </a:p>
          <a:p>
            <a:r>
              <a:rPr lang="ru-RU" dirty="0" smtClean="0"/>
              <a:t>Ф.С</a:t>
            </a:r>
            <a:r>
              <a:rPr lang="ru-RU" dirty="0"/>
              <a:t>. </a:t>
            </a:r>
            <a:r>
              <a:rPr lang="ru-RU" dirty="0" smtClean="0"/>
              <a:t>Толкачев;</a:t>
            </a:r>
          </a:p>
          <a:p>
            <a:r>
              <a:rPr lang="ru-RU" dirty="0" smtClean="0"/>
              <a:t>П.В</a:t>
            </a:r>
            <a:r>
              <a:rPr lang="ru-RU" dirty="0"/>
              <a:t>. </a:t>
            </a:r>
            <a:r>
              <a:rPr lang="ru-RU" dirty="0" smtClean="0"/>
              <a:t>Михайлов;</a:t>
            </a:r>
          </a:p>
          <a:p>
            <a:r>
              <a:rPr lang="ru-RU" dirty="0" smtClean="0"/>
              <a:t>Д.И</a:t>
            </a:r>
            <a:r>
              <a:rPr lang="ru-RU" dirty="0"/>
              <a:t>. </a:t>
            </a:r>
            <a:r>
              <a:rPr lang="ru-RU" dirty="0" err="1" smtClean="0"/>
              <a:t>Тецков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Н.Е</a:t>
            </a:r>
            <a:r>
              <a:rPr lang="ru-RU" dirty="0"/>
              <a:t>. </a:t>
            </a:r>
            <a:r>
              <a:rPr lang="ru-RU" dirty="0" smtClean="0"/>
              <a:t>Филимонов;</a:t>
            </a:r>
          </a:p>
          <a:p>
            <a:r>
              <a:rPr lang="ru-RU" dirty="0" smtClean="0"/>
              <a:t>А.М</a:t>
            </a:r>
            <a:r>
              <a:rPr lang="ru-RU" dirty="0"/>
              <a:t>. </a:t>
            </a:r>
            <a:r>
              <a:rPr lang="ru-RU" dirty="0" smtClean="0"/>
              <a:t>Серебрянников;</a:t>
            </a:r>
          </a:p>
          <a:p>
            <a:r>
              <a:rPr lang="ru-RU" dirty="0" smtClean="0"/>
              <a:t>Н.И</a:t>
            </a:r>
            <a:r>
              <a:rPr lang="ru-RU" dirty="0"/>
              <a:t>. </a:t>
            </a:r>
            <a:r>
              <a:rPr lang="ru-RU" dirty="0" smtClean="0"/>
              <a:t>Верещагин;</a:t>
            </a:r>
          </a:p>
          <a:p>
            <a:r>
              <a:rPr lang="ru-RU" dirty="0" smtClean="0"/>
              <a:t>Ф.Е. Цибульская.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592288" cy="33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Н.Н. Вяткин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/>
              <a:t>Был в </a:t>
            </a:r>
            <a:r>
              <a:rPr lang="ru-RU" dirty="0"/>
              <a:t>1891 г. награжден золотой медалью «За усердие» на ленте ордена Св. Станислава за пожертвования на исправление церквей, позолоту крестов, содержание Владимирского детского приюта и другие </a:t>
            </a:r>
            <a:r>
              <a:rPr lang="ru-RU" dirty="0" smtClean="0"/>
              <a:t>благодеяния.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9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А.П. </a:t>
            </a:r>
            <a:r>
              <a:rPr lang="ru-RU" dirty="0" err="1" smtClean="0"/>
              <a:t>Карнаков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dirty="0" smtClean="0"/>
              <a:t>В течение </a:t>
            </a:r>
            <a:r>
              <a:rPr lang="ru-RU" dirty="0"/>
              <a:t>9 лет безвозмездно служил старостой Мариинской церкви при женской гимназии и «доставлял для нее все потребное для совершения богослужения». Попечительским советом гимназии он был представлен к награде, и препятствий для награждения не было, так как он был, по сведениям полицмейстера, «поведения и образа жизни хорошего, под судом и следствием не состоял и не состоит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П.И. </a:t>
            </a:r>
            <a:r>
              <a:rPr lang="ru-RU" dirty="0" smtClean="0"/>
              <a:t>Макушин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349624"/>
            <a:ext cx="3384376" cy="3136777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По предложению Макушина и на его средства в Томске в 1915 году был построен «Дом науки», которым вскоре стал распоряжаться созданный </a:t>
            </a:r>
            <a:r>
              <a:rPr lang="ru-RU" dirty="0" err="1"/>
              <a:t>Макушиным</a:t>
            </a:r>
            <a:r>
              <a:rPr lang="ru-RU" dirty="0"/>
              <a:t> Народный университет. Этому вузу Макушин передал ещё несколько зданий, а также крупную денежную сумму.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41" y="2349624"/>
            <a:ext cx="3056188" cy="302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/>
              <a:t>Таким образом, купечество Томска занимало активную социальную позицию, городские власти в свою очередь поощряли купцов наградами званиями и т.п. Конечно, не малую роль играло и желание купцов покрасоваться друг перед другом, но основным мотивом </a:t>
            </a:r>
            <a:r>
              <a:rPr lang="ru-RU" dirty="0" smtClean="0"/>
              <a:t>можно считать </a:t>
            </a:r>
            <a:r>
              <a:rPr lang="ru-RU" dirty="0"/>
              <a:t>чувство сопричастности, к происходящим в городе процессам.</a:t>
            </a:r>
          </a:p>
        </p:txBody>
      </p:sp>
    </p:spTree>
    <p:extLst>
      <p:ext uri="{BB962C8B-B14F-4D97-AF65-F5344CB8AC3E}">
        <p14:creationId xmlns:p14="http://schemas.microsoft.com/office/powerpoint/2010/main" val="17617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Благотворительность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/>
              <a:t>Благотворительность была характерной чертой для провинциального, в том числе и томского купечества. В исторической и краеведческой литературе этот вопрос освещен слабо, показаны только отдельные крупные пожертвования томских купцов на общественные нужды города и края. Между тем, благотворительность необходимо рассматривать как типичное явление общественной жизни региона, которая касалась многих ее сторон. </a:t>
            </a:r>
          </a:p>
        </p:txBody>
      </p:sp>
    </p:spTree>
    <p:extLst>
      <p:ext uri="{BB962C8B-B14F-4D97-AF65-F5344CB8AC3E}">
        <p14:creationId xmlns:p14="http://schemas.microsoft.com/office/powerpoint/2010/main" val="42239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народная религиозная традиция, глубокая </a:t>
            </a:r>
            <a:r>
              <a:rPr lang="ru-RU" dirty="0"/>
              <a:t>религиозность купцов, возможность заслужить прощение своих грехов за «благие дела</a:t>
            </a:r>
            <a:r>
              <a:rPr lang="ru-RU" dirty="0" smtClean="0"/>
              <a:t>»;</a:t>
            </a:r>
          </a:p>
          <a:p>
            <a:pPr algn="just"/>
            <a:r>
              <a:rPr lang="ru-RU" dirty="0"/>
              <a:t>тщеславие </a:t>
            </a:r>
            <a:r>
              <a:rPr lang="ru-RU" dirty="0" smtClean="0"/>
              <a:t>купцов (за </a:t>
            </a:r>
            <a:r>
              <a:rPr lang="ru-RU" dirty="0"/>
              <a:t>наиболее крупные пожертвования правительство награждало орденами, жаловало чинами и званиями, крупные жертвователи имели возможность занимать почетные должности в городском </a:t>
            </a:r>
            <a:r>
              <a:rPr lang="ru-RU" dirty="0" smtClean="0"/>
              <a:t>самоуправлении);</a:t>
            </a:r>
          </a:p>
        </p:txBody>
      </p:sp>
    </p:spTree>
    <p:extLst>
      <p:ext uri="{BB962C8B-B14F-4D97-AF65-F5344CB8AC3E}">
        <p14:creationId xmlns:p14="http://schemas.microsoft.com/office/powerpoint/2010/main" val="14501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38400"/>
            <a:ext cx="6584776" cy="3048001"/>
          </a:xfrm>
        </p:spPr>
        <p:txBody>
          <a:bodyPr/>
          <a:lstStyle/>
          <a:p>
            <a:pPr algn="just"/>
            <a:r>
              <a:rPr lang="ru-RU" dirty="0"/>
              <a:t>местный патриотизм </a:t>
            </a:r>
            <a:r>
              <a:rPr lang="ru-RU" dirty="0" smtClean="0"/>
              <a:t>купцов (они </a:t>
            </a:r>
            <a:r>
              <a:rPr lang="ru-RU" dirty="0"/>
              <a:t>не могли допустить, чтобы в соседних </a:t>
            </a:r>
            <a:r>
              <a:rPr lang="ru-RU" dirty="0" smtClean="0"/>
              <a:t>городах </a:t>
            </a:r>
            <a:r>
              <a:rPr lang="ru-RU" dirty="0"/>
              <a:t>что-то было </a:t>
            </a:r>
            <a:r>
              <a:rPr lang="ru-RU" dirty="0" smtClean="0"/>
              <a:t>лучше, </a:t>
            </a:r>
            <a:r>
              <a:rPr lang="ru-RU" dirty="0"/>
              <a:t>чтобы молва приписывала соседям большую щедрость, чем им </a:t>
            </a:r>
            <a:r>
              <a:rPr lang="ru-RU" dirty="0" smtClean="0"/>
              <a:t>самим);</a:t>
            </a:r>
          </a:p>
          <a:p>
            <a:r>
              <a:rPr lang="ru-RU" dirty="0"/>
              <a:t>давление на купцов со стороны местной </a:t>
            </a:r>
            <a:r>
              <a:rPr lang="ru-RU" dirty="0" smtClean="0"/>
              <a:t>администрации.</a:t>
            </a:r>
            <a:endParaRPr lang="ru-RU" dirty="0"/>
          </a:p>
        </p:txBody>
      </p:sp>
      <p:pic>
        <p:nvPicPr>
          <p:cNvPr id="1026" name="Picture 2" descr="http://img-fotki.yandex.ru/get/6004/29820416.e/0_68a0c_fcd517b0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85" y="4149080"/>
            <a:ext cx="2207196" cy="14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315306" cy="14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Газеты пишут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/>
              <a:t>Томские журналисты второй половины </a:t>
            </a:r>
            <a:r>
              <a:rPr lang="en-US" dirty="0"/>
              <a:t>XIX</a:t>
            </a:r>
            <a:r>
              <a:rPr lang="ru-RU" dirty="0"/>
              <a:t> века </a:t>
            </a:r>
            <a:r>
              <a:rPr lang="ru-RU" dirty="0" smtClean="0"/>
              <a:t>порой </a:t>
            </a:r>
            <a:r>
              <a:rPr lang="ru-RU" dirty="0"/>
              <a:t>выражали недовольство размерами благотворительности томских купцов. Например, в разделе хроники «Сибирской газеты» утверждалось: «Томск – город Кондратов, город черствых людей гривенника, помешанных на купле-продаже. Никакое общественное дело здесь не удается, не прививается вследствие поразительной индивидуализации интересов каждого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63" y="950268"/>
            <a:ext cx="11450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76872"/>
            <a:ext cx="6400800" cy="1494656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Тем не менее, благотворительность в Сибири и Томске была значительной по объемам пожертвованных средств и разнообразна по сферам вложения.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615824"/>
            <a:ext cx="3024335" cy="19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15823"/>
            <a:ext cx="2785492" cy="19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6768752" cy="7844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М.А. Мыльников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начале XIX века крупные пожертвования в пользу церкви делал городской глава и самый богатый купец города М.А. Мыльников. За это и за постройку в городе каменной больницы для 32 человек он был награжден золотой медалью для ношения на шее на Владимирской ленте.</a:t>
            </a:r>
          </a:p>
        </p:txBody>
      </p:sp>
    </p:spTree>
    <p:extLst>
      <p:ext uri="{BB962C8B-B14F-4D97-AF65-F5344CB8AC3E}">
        <p14:creationId xmlns:p14="http://schemas.microsoft.com/office/powerpoint/2010/main" val="3697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С.Ф. Хромов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992488" cy="3048001"/>
          </a:xfrm>
        </p:spPr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dirty="0" smtClean="0"/>
              <a:t>С.Ф</a:t>
            </a:r>
            <a:r>
              <a:rPr lang="ru-RU" dirty="0"/>
              <a:t>. </a:t>
            </a:r>
            <a:r>
              <a:rPr lang="ru-RU" dirty="0" smtClean="0"/>
              <a:t>Хромов </a:t>
            </a:r>
            <a:r>
              <a:rPr lang="ru-RU" dirty="0"/>
              <a:t>был духовно близок со знаменитым старцем Федором </a:t>
            </a:r>
            <a:r>
              <a:rPr lang="ru-RU" dirty="0" err="1"/>
              <a:t>Кузьмичем</a:t>
            </a:r>
            <a:r>
              <a:rPr lang="ru-RU" dirty="0"/>
              <a:t>. Хромов обеспечил старца жильем, материально его поддерживал, свято хранил о нем память и составил целую коллекцию из вещей старца, альбом с фотографиями мест и вещей, связанных с пребыванием Федора Кузьмича в Томске.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80692"/>
            <a:ext cx="28765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7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отец и сын </a:t>
            </a:r>
            <a:r>
              <a:rPr lang="ru-RU" dirty="0" err="1"/>
              <a:t>Ереневы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1849 г. А.Л. </a:t>
            </a:r>
            <a:r>
              <a:rPr lang="ru-RU" dirty="0" err="1"/>
              <a:t>Еренев</a:t>
            </a:r>
            <a:r>
              <a:rPr lang="ru-RU" dirty="0"/>
              <a:t> получил разрешение на приобретенных им в Знаменском приходе землях построить для </a:t>
            </a:r>
            <a:r>
              <a:rPr lang="ru-RU" dirty="0" smtClean="0"/>
              <a:t>Томского женского монастыря </a:t>
            </a:r>
            <a:r>
              <a:rPr lang="ru-RU" dirty="0"/>
              <a:t>каменную теплую церковь. Его сын Иван расширил владения монастыря, подарив участок земли размером 7 десятин и завершив строительство монастырских зданий. </a:t>
            </a:r>
            <a:r>
              <a:rPr lang="ru-RU" dirty="0" smtClean="0"/>
              <a:t>Кроме </a:t>
            </a:r>
            <a:r>
              <a:rPr lang="ru-RU" dirty="0"/>
              <a:t>того, И.А. </a:t>
            </a:r>
            <a:r>
              <a:rPr lang="ru-RU" dirty="0" err="1"/>
              <a:t>Еренев</a:t>
            </a:r>
            <a:r>
              <a:rPr lang="ru-RU" dirty="0"/>
              <a:t> построил церковь в с. </a:t>
            </a:r>
            <a:r>
              <a:rPr lang="ru-RU" dirty="0" err="1"/>
              <a:t>Протопоповском</a:t>
            </a:r>
            <a:r>
              <a:rPr lang="ru-RU" dirty="0"/>
              <a:t> вместо старой сгоревшей и снабдил ее всей церковной утварью, много сделал для Знаменской церкви и мужского духовного училища. Для училища он построил каменный двухэтажный дом с церковью и больницей.</a:t>
            </a:r>
          </a:p>
        </p:txBody>
      </p:sp>
    </p:spTree>
    <p:extLst>
      <p:ext uri="{BB962C8B-B14F-4D97-AF65-F5344CB8AC3E}">
        <p14:creationId xmlns:p14="http://schemas.microsoft.com/office/powerpoint/2010/main" val="35114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176</TotalTime>
  <Words>777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Благотворительность купечества Томской губернии </vt:lpstr>
      <vt:lpstr>Благотворительность</vt:lpstr>
      <vt:lpstr>Причины</vt:lpstr>
      <vt:lpstr>Причины</vt:lpstr>
      <vt:lpstr>Газеты пишут</vt:lpstr>
      <vt:lpstr>Презентация PowerPoint</vt:lpstr>
      <vt:lpstr>М.А. Мыльников</vt:lpstr>
      <vt:lpstr>С.Ф. Хромов</vt:lpstr>
      <vt:lpstr>отец и сын Ереневы</vt:lpstr>
      <vt:lpstr>Е.К. Нулошникова</vt:lpstr>
      <vt:lpstr>С.С. Валгусов</vt:lpstr>
      <vt:lpstr>Троицкий кафедральный собор</vt:lpstr>
      <vt:lpstr>Н.Н. Вяткин </vt:lpstr>
      <vt:lpstr>А.П. Карнаков</vt:lpstr>
      <vt:lpstr>П.И. Макушин</vt:lpstr>
      <vt:lpstr>Вывод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</dc:creator>
  <cp:lastModifiedBy>Щетинин</cp:lastModifiedBy>
  <cp:revision>13</cp:revision>
  <dcterms:created xsi:type="dcterms:W3CDTF">2012-10-21T15:03:28Z</dcterms:created>
  <dcterms:modified xsi:type="dcterms:W3CDTF">2012-10-22T06:54:56Z</dcterms:modified>
</cp:coreProperties>
</file>